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70" r:id="rId4"/>
    <p:sldId id="272" r:id="rId5"/>
    <p:sldId id="264" r:id="rId6"/>
    <p:sldId id="269" r:id="rId7"/>
    <p:sldId id="271" r:id="rId8"/>
    <p:sldId id="259" r:id="rId9"/>
    <p:sldId id="274" r:id="rId10"/>
    <p:sldId id="275" r:id="rId11"/>
    <p:sldId id="273" r:id="rId12"/>
    <p:sldId id="276" r:id="rId13"/>
    <p:sldId id="27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4689" autoAdjust="0"/>
  </p:normalViewPr>
  <p:slideViewPr>
    <p:cSldViewPr>
      <p:cViewPr varScale="1">
        <p:scale>
          <a:sx n="70" d="100"/>
          <a:sy n="70" d="100"/>
        </p:scale>
        <p:origin x="15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EE6DC1-D183-49ED-8F7B-AF317E49219C}" type="datetimeFigureOut">
              <a:rPr lang="en-US" altLang="en-US"/>
              <a:pPr/>
              <a:t>11/6/2015</a:t>
            </a:fld>
            <a:endParaRPr lang="en-US" alt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B67268-1C15-43EC-84AE-A06689934C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853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F795D1-FF3A-4A99-893C-A519FD6D2F55}" type="datetimeFigureOut">
              <a:rPr lang="en-US" altLang="en-US"/>
              <a:pPr/>
              <a:t>11/6/2015</a:t>
            </a:fld>
            <a:endParaRPr lang="en-US" altLang="en-US"/>
          </a:p>
        </p:txBody>
      </p:sp>
      <p:sp>
        <p:nvSpPr>
          <p:cNvPr id="297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B7DB44-1F1C-4736-A8C2-1B0CE873BE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5806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34303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0317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1674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2366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6436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5850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915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2880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2895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1427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8119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68921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8958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nativeamericanhm_p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205740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10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9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28A5FB-1189-418E-B1A1-882EACB880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256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126E60-5EEE-4969-BA3A-CACD756A82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8430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82296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657600"/>
            <a:ext cx="82296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1DC3CB-AA65-47C8-AF1D-7E7F437DB0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7936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DD9F16-2493-4FCB-872D-3B9FDAE1C9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82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F29A73-B24F-4C22-83D6-A9BF7AFF10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215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735FC8-3744-4856-8DA5-8FAA144567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6961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DB4FAF-ADC2-4EFE-8FA1-C30E002284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098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224E73-9EE6-49A0-9261-54A533F1D3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7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4B52E5-B5E8-488B-98DC-D610C037DC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1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306350-4FCA-466F-A00C-6D309CC333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7551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4D6D0D-8B91-4C80-B249-1ACA1C3793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123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9E8B11-9E5F-448A-B3B4-521DDFC616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14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nativeamericanhm_pg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6781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>
                <a:latin typeface="Times New Roman" panose="02020603050405020304" pitchFamily="18" charset="0"/>
              </a:defRPr>
            </a:lvl1pPr>
          </a:lstStyle>
          <a:p>
            <a:fld id="{B8D07084-1DDF-402D-A83F-C45207B2854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rgbClr val="0000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hyperlink" Target="http://www.creekpotter.com/cal2.php?pg=dx1x43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6"/>
          <p:cNvSpPr txBox="1">
            <a:spLocks noChangeArrowheads="1"/>
          </p:cNvSpPr>
          <p:nvPr/>
        </p:nvSpPr>
        <p:spPr bwMode="auto">
          <a:xfrm>
            <a:off x="914400" y="762000"/>
            <a:ext cx="67818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0000">
                <a:latin typeface="EDB Indians" pitchFamily="2" charset="0"/>
              </a:rPr>
              <a:t>creek indians</a:t>
            </a:r>
            <a:endParaRPr lang="en-US" altLang="en-US" sz="10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000" smtClean="0">
                <a:latin typeface="EDB Indians" pitchFamily="2" charset="0"/>
              </a:rPr>
              <a:t>clothing</a:t>
            </a:r>
            <a:endParaRPr lang="en-US" altLang="en-US" sz="5000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46482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	During the winter </a:t>
            </a:r>
          </a:p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months, the Creek Indians </a:t>
            </a:r>
          </a:p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wore heavy clothes </a:t>
            </a:r>
          </a:p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to protect them from the </a:t>
            </a:r>
          </a:p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cold weather.</a:t>
            </a:r>
          </a:p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	Women wore long </a:t>
            </a:r>
          </a:p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dresses with leggings </a:t>
            </a:r>
          </a:p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underneath them.</a:t>
            </a:r>
          </a:p>
        </p:txBody>
      </p:sp>
      <p:pic>
        <p:nvPicPr>
          <p:cNvPr id="25604" name="Picture 4" descr="http://www.native-languages.org/leggings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2895600"/>
            <a:ext cx="2063750" cy="3657600"/>
          </a:xfrm>
          <a:prstGeom prst="rect">
            <a:avLst/>
          </a:prstGeom>
          <a:noFill/>
          <a:ln w="76200">
            <a:solidFill>
              <a:schemeClr val="accent5">
                <a:lumMod val="50000"/>
              </a:schemeClr>
            </a:solidFill>
          </a:ln>
        </p:spPr>
      </p:pic>
      <p:grpSp>
        <p:nvGrpSpPr>
          <p:cNvPr id="24580" name="Group 6"/>
          <p:cNvGrpSpPr>
            <a:grpSpLocks/>
          </p:cNvGrpSpPr>
          <p:nvPr/>
        </p:nvGrpSpPr>
        <p:grpSpPr bwMode="auto">
          <a:xfrm>
            <a:off x="5029200" y="1600200"/>
            <a:ext cx="1828800" cy="2667000"/>
            <a:chOff x="6324600" y="1828800"/>
            <a:chExt cx="2438400" cy="3874532"/>
          </a:xfrm>
        </p:grpSpPr>
        <p:pic>
          <p:nvPicPr>
            <p:cNvPr id="25602" name="Picture 2" descr="http://www.native-languages.org/leggings2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324600" y="1828800"/>
              <a:ext cx="2357967" cy="3124995"/>
            </a:xfrm>
            <a:prstGeom prst="rect">
              <a:avLst/>
            </a:prstGeom>
            <a:noFill/>
            <a:ln w="76200">
              <a:solidFill>
                <a:schemeClr val="accent6">
                  <a:lumMod val="50000"/>
                </a:schemeClr>
              </a:solidFill>
            </a:ln>
          </p:spPr>
        </p:pic>
        <p:sp>
          <p:nvSpPr>
            <p:cNvPr id="24582" name="TextBox 4"/>
            <p:cNvSpPr txBox="1">
              <a:spLocks noChangeArrowheads="1"/>
            </p:cNvSpPr>
            <p:nvPr/>
          </p:nvSpPr>
          <p:spPr bwMode="auto">
            <a:xfrm>
              <a:off x="6324600" y="5334000"/>
              <a:ext cx="2438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>
                  <a:latin typeface="Chinacat" pitchFamily="2" charset="0"/>
                </a:rPr>
                <a:t>Deer Skin Leggings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000" smtClean="0">
                <a:latin typeface="EDB Indians" pitchFamily="2" charset="0"/>
              </a:rPr>
              <a:t>clothing</a:t>
            </a:r>
            <a:endParaRPr lang="en-US" altLang="en-US" sz="5000" smtClean="0"/>
          </a:p>
        </p:txBody>
      </p:sp>
      <p:pic>
        <p:nvPicPr>
          <p:cNvPr id="23554" name="Picture 2" descr="C:\Documents and Settings\user.IV0807R3058\Local Settings\Temporary Internet Files\Content.IE5\KLMNCJGQ\MPj03139480000[1]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28600" y="1295400"/>
            <a:ext cx="3124200" cy="3225800"/>
          </a:xfrm>
          <a:ln w="76200">
            <a:solidFill>
              <a:schemeClr val="accent6">
                <a:lumMod val="75000"/>
              </a:schemeClr>
            </a:solidFill>
          </a:ln>
        </p:spPr>
      </p:pic>
      <p:pic>
        <p:nvPicPr>
          <p:cNvPr id="23556" name="Picture 4" descr="C:\Documents and Settings\user.IV0807R3058\Local Settings\Temporary Internet Files\Content.IE5\Z88NW6GL\MPj03139430000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1295400"/>
            <a:ext cx="3003550" cy="3276600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</p:pic>
      <p:pic>
        <p:nvPicPr>
          <p:cNvPr id="25604" name="Picture 5" descr="C:\Documents and Settings\user.IV0807R3058\Local Settings\Temporary Internet Files\Content.IE5\3YG7PPLC\MPj03139420000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124200"/>
            <a:ext cx="3200400" cy="3200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000" smtClean="0">
                <a:latin typeface="EDB Indians" pitchFamily="2" charset="0"/>
              </a:rPr>
              <a:t>accomplishments 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4800600" cy="3657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	</a:t>
            </a:r>
            <a:r>
              <a:rPr lang="en-US" altLang="en-US" sz="2300" smtClean="0">
                <a:latin typeface="Chinacat" pitchFamily="2" charset="0"/>
              </a:rPr>
              <a:t>The Creek Indians had to use </a:t>
            </a:r>
          </a:p>
          <a:p>
            <a:pPr>
              <a:buFontTx/>
              <a:buNone/>
            </a:pPr>
            <a:r>
              <a:rPr lang="en-US" altLang="en-US" sz="2300" smtClean="0">
                <a:latin typeface="Chinacat" pitchFamily="2" charset="0"/>
              </a:rPr>
              <a:t>what resources were available </a:t>
            </a:r>
          </a:p>
          <a:p>
            <a:pPr>
              <a:buFontTx/>
              <a:buNone/>
            </a:pPr>
            <a:r>
              <a:rPr lang="en-US" altLang="en-US" sz="2300" smtClean="0">
                <a:latin typeface="Chinacat" pitchFamily="2" charset="0"/>
              </a:rPr>
              <a:t>to them in the forest and </a:t>
            </a:r>
          </a:p>
          <a:p>
            <a:pPr>
              <a:buFontTx/>
              <a:buNone/>
            </a:pPr>
            <a:r>
              <a:rPr lang="en-US" altLang="en-US" sz="2300" smtClean="0">
                <a:latin typeface="Chinacat" pitchFamily="2" charset="0"/>
              </a:rPr>
              <a:t>around the creeks.  The Creek </a:t>
            </a:r>
          </a:p>
          <a:p>
            <a:pPr>
              <a:buFontTx/>
              <a:buNone/>
            </a:pPr>
            <a:r>
              <a:rPr lang="en-US" altLang="en-US" sz="2300" smtClean="0">
                <a:latin typeface="Chinacat" pitchFamily="2" charset="0"/>
              </a:rPr>
              <a:t>Indians made tools from stone </a:t>
            </a:r>
          </a:p>
          <a:p>
            <a:pPr>
              <a:buFontTx/>
              <a:buNone/>
            </a:pPr>
            <a:r>
              <a:rPr lang="en-US" altLang="en-US" sz="2300" smtClean="0">
                <a:latin typeface="Chinacat" pitchFamily="2" charset="0"/>
              </a:rPr>
              <a:t>and wood.  What do you think </a:t>
            </a:r>
          </a:p>
          <a:p>
            <a:pPr>
              <a:buFontTx/>
              <a:buNone/>
            </a:pPr>
            <a:r>
              <a:rPr lang="en-US" altLang="en-US" sz="2300" smtClean="0">
                <a:latin typeface="Chinacat" pitchFamily="2" charset="0"/>
              </a:rPr>
              <a:t>these items were used for by </a:t>
            </a:r>
          </a:p>
          <a:p>
            <a:pPr>
              <a:buFontTx/>
              <a:buNone/>
            </a:pPr>
            <a:r>
              <a:rPr lang="en-US" altLang="en-US" sz="2300" smtClean="0">
                <a:latin typeface="Chinacat" pitchFamily="2" charset="0"/>
              </a:rPr>
              <a:t>the Creek Indians?</a:t>
            </a:r>
          </a:p>
        </p:txBody>
      </p:sp>
      <p:pic>
        <p:nvPicPr>
          <p:cNvPr id="5" name="Picture 4" descr="Indian He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1828800"/>
            <a:ext cx="1504950" cy="2066925"/>
          </a:xfrm>
          <a:prstGeom prst="rect">
            <a:avLst/>
          </a:prstGeom>
          <a:ln w="76200">
            <a:solidFill>
              <a:schemeClr val="accent5">
                <a:lumMod val="50000"/>
              </a:schemeClr>
            </a:solidFill>
          </a:ln>
        </p:spPr>
      </p:pic>
      <p:pic>
        <p:nvPicPr>
          <p:cNvPr id="26628" name="Picture 5" descr="grinding ston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219200"/>
            <a:ext cx="1733550" cy="2838450"/>
          </a:xfrm>
          <a:prstGeom prst="rect">
            <a:avLst/>
          </a:prstGeom>
          <a:noFill/>
          <a:ln w="762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629" name="Group 12"/>
          <p:cNvGrpSpPr>
            <a:grpSpLocks/>
          </p:cNvGrpSpPr>
          <p:nvPr/>
        </p:nvGrpSpPr>
        <p:grpSpPr bwMode="auto">
          <a:xfrm>
            <a:off x="381000" y="4724400"/>
            <a:ext cx="4305300" cy="1981200"/>
            <a:chOff x="609600" y="4648200"/>
            <a:chExt cx="4152900" cy="1969532"/>
          </a:xfrm>
        </p:grpSpPr>
        <p:pic>
          <p:nvPicPr>
            <p:cNvPr id="8" name="Picture 7" descr="knife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09600" y="4648200"/>
              <a:ext cx="4152900" cy="1571838"/>
            </a:xfrm>
            <a:prstGeom prst="rect">
              <a:avLst/>
            </a:prstGeom>
            <a:ln w="76200">
              <a:solidFill>
                <a:schemeClr val="accent2">
                  <a:lumMod val="50000"/>
                </a:schemeClr>
              </a:solidFill>
            </a:ln>
          </p:spPr>
        </p:pic>
        <p:sp>
          <p:nvSpPr>
            <p:cNvPr id="26636" name="TextBox 8"/>
            <p:cNvSpPr txBox="1">
              <a:spLocks noChangeArrowheads="1"/>
            </p:cNvSpPr>
            <p:nvPr/>
          </p:nvSpPr>
          <p:spPr bwMode="auto">
            <a:xfrm>
              <a:off x="838200" y="6248400"/>
              <a:ext cx="3581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latin typeface="Chinacat" pitchFamily="2" charset="0"/>
                </a:rPr>
                <a:t>knife</a:t>
              </a:r>
            </a:p>
          </p:txBody>
        </p:sp>
      </p:grpSp>
      <p:grpSp>
        <p:nvGrpSpPr>
          <p:cNvPr id="26630" name="Group 13"/>
          <p:cNvGrpSpPr>
            <a:grpSpLocks/>
          </p:cNvGrpSpPr>
          <p:nvPr/>
        </p:nvGrpSpPr>
        <p:grpSpPr bwMode="auto">
          <a:xfrm>
            <a:off x="5029200" y="4724400"/>
            <a:ext cx="3200400" cy="1981200"/>
            <a:chOff x="4876800" y="4648200"/>
            <a:chExt cx="2743200" cy="2057400"/>
          </a:xfrm>
        </p:grpSpPr>
        <p:pic>
          <p:nvPicPr>
            <p:cNvPr id="7" name="Picture 6" descr="rolling pen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953000" y="4648200"/>
              <a:ext cx="2590800" cy="1600750"/>
            </a:xfrm>
            <a:prstGeom prst="rect">
              <a:avLst/>
            </a:prstGeom>
            <a:ln w="76200">
              <a:solidFill>
                <a:schemeClr val="tx2">
                  <a:lumMod val="75000"/>
                  <a:lumOff val="25000"/>
                </a:schemeClr>
              </a:solidFill>
            </a:ln>
          </p:spPr>
        </p:pic>
        <p:sp>
          <p:nvSpPr>
            <p:cNvPr id="26634" name="TextBox 9"/>
            <p:cNvSpPr txBox="1">
              <a:spLocks noChangeArrowheads="1"/>
            </p:cNvSpPr>
            <p:nvPr/>
          </p:nvSpPr>
          <p:spPr bwMode="auto">
            <a:xfrm>
              <a:off x="4876800" y="6324600"/>
              <a:ext cx="2743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latin typeface="Chinacat" pitchFamily="2" charset="0"/>
                </a:rPr>
                <a:t>rolling pen</a:t>
              </a:r>
            </a:p>
          </p:txBody>
        </p:sp>
      </p:grpSp>
      <p:sp>
        <p:nvSpPr>
          <p:cNvPr id="26631" name="TextBox 10"/>
          <p:cNvSpPr txBox="1">
            <a:spLocks noChangeArrowheads="1"/>
          </p:cNvSpPr>
          <p:nvPr/>
        </p:nvSpPr>
        <p:spPr bwMode="auto">
          <a:xfrm>
            <a:off x="6934200" y="4114800"/>
            <a:ext cx="2057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hinacat" pitchFamily="2" charset="0"/>
              </a:rPr>
              <a:t>grinding stone</a:t>
            </a:r>
          </a:p>
        </p:txBody>
      </p:sp>
      <p:sp>
        <p:nvSpPr>
          <p:cNvPr id="26632" name="TextBox 11"/>
          <p:cNvSpPr txBox="1">
            <a:spLocks noChangeArrowheads="1"/>
          </p:cNvSpPr>
          <p:nvPr/>
        </p:nvSpPr>
        <p:spPr bwMode="auto">
          <a:xfrm>
            <a:off x="5029200" y="3962400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hinacat" pitchFamily="2" charset="0"/>
              </a:rPr>
              <a:t>arrow head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000" smtClean="0">
                <a:latin typeface="EDB Indians" pitchFamily="2" charset="0"/>
              </a:rPr>
              <a:t>accomplishments</a:t>
            </a:r>
            <a:r>
              <a:rPr lang="en-US" altLang="en-US" smtClean="0">
                <a:latin typeface="EDB Indians" pitchFamily="2" charset="0"/>
              </a:rPr>
              <a:t> </a:t>
            </a:r>
            <a:endParaRPr lang="en-US" altLang="en-US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5638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	</a:t>
            </a:r>
            <a:r>
              <a:rPr lang="en-US" altLang="en-US" sz="2500" smtClean="0">
                <a:latin typeface="Chinacat" pitchFamily="2" charset="0"/>
              </a:rPr>
              <a:t>The Creek Indians also had a </a:t>
            </a:r>
          </a:p>
          <a:p>
            <a:pPr>
              <a:buFontTx/>
              <a:buNone/>
            </a:pPr>
            <a:r>
              <a:rPr lang="en-US" altLang="en-US" sz="2500" smtClean="0">
                <a:latin typeface="Chinacat" pitchFamily="2" charset="0"/>
              </a:rPr>
              <a:t>language the used to communicate </a:t>
            </a:r>
          </a:p>
          <a:p>
            <a:pPr>
              <a:buFontTx/>
              <a:buNone/>
            </a:pPr>
            <a:r>
              <a:rPr lang="en-US" altLang="en-US" sz="2500" smtClean="0">
                <a:latin typeface="Chinacat" pitchFamily="2" charset="0"/>
              </a:rPr>
              <a:t>within the tribe. The Creek alphabet </a:t>
            </a:r>
          </a:p>
          <a:p>
            <a:pPr>
              <a:buFontTx/>
              <a:buNone/>
            </a:pPr>
            <a:r>
              <a:rPr lang="en-US" altLang="en-US" sz="2500" smtClean="0">
                <a:latin typeface="Chinacat" pitchFamily="2" charset="0"/>
              </a:rPr>
              <a:t>is made up of 20 letters. </a:t>
            </a:r>
          </a:p>
          <a:p>
            <a:pPr>
              <a:buFontTx/>
              <a:buNone/>
            </a:pPr>
            <a:r>
              <a:rPr lang="en-US" altLang="en-US" sz="2500" smtClean="0">
                <a:latin typeface="Chinacat" pitchFamily="2" charset="0"/>
              </a:rPr>
              <a:t>	</a:t>
            </a:r>
          </a:p>
          <a:p>
            <a:pPr>
              <a:buFontTx/>
              <a:buNone/>
            </a:pPr>
            <a:r>
              <a:rPr lang="en-US" altLang="en-US" sz="2500" smtClean="0">
                <a:latin typeface="Chinacat" pitchFamily="2" charset="0"/>
              </a:rPr>
              <a:t>	Art was also a big part of the </a:t>
            </a:r>
          </a:p>
          <a:p>
            <a:pPr>
              <a:buFontTx/>
              <a:buNone/>
            </a:pPr>
            <a:r>
              <a:rPr lang="en-US" altLang="en-US" sz="2500" smtClean="0">
                <a:latin typeface="Chinacat" pitchFamily="2" charset="0"/>
              </a:rPr>
              <a:t>Creek’s culture. Pottery influenced </a:t>
            </a:r>
          </a:p>
          <a:p>
            <a:pPr>
              <a:buFontTx/>
              <a:buNone/>
            </a:pPr>
            <a:r>
              <a:rPr lang="en-US" altLang="en-US" sz="2500" smtClean="0">
                <a:latin typeface="Chinacat" pitchFamily="2" charset="0"/>
              </a:rPr>
              <a:t>the function of everyday life of the </a:t>
            </a:r>
          </a:p>
          <a:p>
            <a:pPr>
              <a:buFontTx/>
              <a:buNone/>
            </a:pPr>
            <a:r>
              <a:rPr lang="en-US" altLang="en-US" sz="2500" smtClean="0">
                <a:latin typeface="Chinacat" pitchFamily="2" charset="0"/>
              </a:rPr>
              <a:t>Creek Indians. Art was profoundly </a:t>
            </a:r>
          </a:p>
          <a:p>
            <a:pPr>
              <a:buFontTx/>
              <a:buNone/>
            </a:pPr>
            <a:r>
              <a:rPr lang="en-US" altLang="en-US" sz="2500" smtClean="0">
                <a:latin typeface="Chinacat" pitchFamily="2" charset="0"/>
              </a:rPr>
              <a:t>used in the construction of Creek </a:t>
            </a:r>
          </a:p>
          <a:p>
            <a:pPr>
              <a:buFontTx/>
              <a:buNone/>
            </a:pPr>
            <a:r>
              <a:rPr lang="en-US" altLang="en-US" sz="2500" smtClean="0">
                <a:latin typeface="Chinacat" pitchFamily="2" charset="0"/>
              </a:rPr>
              <a:t>pottery. </a:t>
            </a:r>
          </a:p>
          <a:p>
            <a:pPr>
              <a:buFontTx/>
              <a:buNone/>
            </a:pPr>
            <a:endParaRPr lang="en-US" altLang="en-US" sz="2500" smtClean="0">
              <a:latin typeface="Chinacat" pitchFamily="2" charset="0"/>
            </a:endParaRPr>
          </a:p>
        </p:txBody>
      </p:sp>
      <p:pic>
        <p:nvPicPr>
          <p:cNvPr id="2" name="Picture 2" descr="http://www.creekpotter.com/shop/Gator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1371600"/>
            <a:ext cx="2362200" cy="1852613"/>
          </a:xfrm>
          <a:prstGeom prst="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</p:spPr>
      </p:pic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6477000" y="3429000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Chinacat" pitchFamily="2" charset="0"/>
              </a:rPr>
              <a:t>Pipe</a:t>
            </a:r>
          </a:p>
        </p:txBody>
      </p:sp>
      <p:pic>
        <p:nvPicPr>
          <p:cNvPr id="27654" name="Picture 6" descr="http://www.creekpotter.com/data/shop25_438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3600" y="4648200"/>
            <a:ext cx="2209800" cy="1970088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</p:pic>
      <p:pic>
        <p:nvPicPr>
          <p:cNvPr id="3" name="Picture 4" descr="http://www.creekpotter.com/shop/Blkduckwhistle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29400" y="2971800"/>
            <a:ext cx="2362200" cy="1695450"/>
          </a:xfrm>
          <a:prstGeom prst="rect">
            <a:avLst/>
          </a:prstGeom>
          <a:noFill/>
          <a:ln w="76200"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6781800" cy="990600"/>
          </a:xfrm>
        </p:spPr>
        <p:txBody>
          <a:bodyPr/>
          <a:lstStyle/>
          <a:p>
            <a:r>
              <a:rPr lang="en-US" altLang="en-US" sz="5000" smtClean="0">
                <a:latin typeface="EDB Indians" pitchFamily="2" charset="0"/>
              </a:rPr>
              <a:t>regions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	The Creek Indians lived in the northern part of</a:t>
            </a:r>
          </a:p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Georgia and Alabama. There were several tribes </a:t>
            </a:r>
          </a:p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who lived under the Creek Indian name. One of </a:t>
            </a:r>
          </a:p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these tribes was called the Muskogee Tribe. </a:t>
            </a:r>
          </a:p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This name should sound familiar. We live in </a:t>
            </a:r>
          </a:p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Muscogee County.</a:t>
            </a:r>
          </a:p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	The Creek Indians received their name </a:t>
            </a:r>
          </a:p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because many of their villages were built by a</a:t>
            </a:r>
          </a:p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creek. </a:t>
            </a:r>
          </a:p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	A creek is a small stream of water.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6781800" cy="990600"/>
          </a:xfrm>
        </p:spPr>
        <p:txBody>
          <a:bodyPr/>
          <a:lstStyle/>
          <a:p>
            <a:r>
              <a:rPr lang="en-US" altLang="en-US" sz="5000" smtClean="0">
                <a:latin typeface="EDB Indians" pitchFamily="2" charset="0"/>
              </a:rPr>
              <a:t>regions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	</a:t>
            </a:r>
          </a:p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	The Creek Indians were located across 4 </a:t>
            </a:r>
          </a:p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states: Oklahoma, Georgia, Alabama and </a:t>
            </a:r>
          </a:p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Florida.</a:t>
            </a:r>
          </a:p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	</a:t>
            </a:r>
          </a:p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	Today, most of the Creek Nation lives in </a:t>
            </a:r>
          </a:p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Oklahoma.</a:t>
            </a:r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endParaRPr lang="en-US" altLang="en-US" smtClean="0">
              <a:latin typeface="Chinacat" pitchFamily="2" charset="0"/>
            </a:endParaRPr>
          </a:p>
          <a:p>
            <a:pPr>
              <a:buFontTx/>
              <a:buNone/>
            </a:pPr>
            <a:endParaRPr lang="en-US" altLang="en-US" smtClean="0">
              <a:latin typeface="Chinaca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000" smtClean="0">
                <a:latin typeface="EDB Indians" pitchFamily="2" charset="0"/>
              </a:rPr>
              <a:t>families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54864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	The men hunted deer while </a:t>
            </a:r>
          </a:p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women gather nuts, wild onions </a:t>
            </a:r>
          </a:p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and berries.  They tended </a:t>
            </a:r>
          </a:p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gardens full of corn, beans </a:t>
            </a:r>
          </a:p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and squash and shared </a:t>
            </a:r>
          </a:p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food with all.  Corn was </a:t>
            </a:r>
          </a:p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important food and women </a:t>
            </a:r>
          </a:p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ground it into meal and made </a:t>
            </a:r>
          </a:p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"sofkey“ and blue dumplings. </a:t>
            </a:r>
          </a:p>
        </p:txBody>
      </p:sp>
      <p:pic>
        <p:nvPicPr>
          <p:cNvPr id="18435" name="Picture 2" descr="Grinding Corn &amp; Blue Dumplings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660525"/>
            <a:ext cx="2895600" cy="4054475"/>
          </a:xfrm>
          <a:prstGeom prst="rect">
            <a:avLst/>
          </a:prstGeom>
          <a:noFill/>
          <a:ln w="762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000" smtClean="0">
                <a:latin typeface="EDB Indians" pitchFamily="2" charset="0"/>
              </a:rPr>
              <a:t>families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0772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		</a:t>
            </a:r>
            <a:r>
              <a:rPr lang="en-US" altLang="en-US" sz="3500" smtClean="0">
                <a:latin typeface="Chinacat" pitchFamily="2" charset="0"/>
              </a:rPr>
              <a:t>Creek women and girls were </a:t>
            </a:r>
          </a:p>
          <a:p>
            <a:pPr>
              <a:buFontTx/>
              <a:buNone/>
            </a:pPr>
            <a:r>
              <a:rPr lang="en-US" altLang="en-US" sz="3500" smtClean="0">
                <a:latin typeface="Chinacat" pitchFamily="2" charset="0"/>
              </a:rPr>
              <a:t>responsible for farming and raising </a:t>
            </a:r>
          </a:p>
          <a:p>
            <a:pPr>
              <a:buFontTx/>
              <a:buNone/>
            </a:pPr>
            <a:r>
              <a:rPr lang="en-US" altLang="en-US" sz="3500" smtClean="0">
                <a:latin typeface="Chinacat" pitchFamily="2" charset="0"/>
              </a:rPr>
              <a:t>children. </a:t>
            </a:r>
          </a:p>
          <a:p>
            <a:pPr>
              <a:buFontTx/>
              <a:buNone/>
            </a:pPr>
            <a:r>
              <a:rPr lang="en-US" altLang="en-US" sz="3500" smtClean="0">
                <a:latin typeface="Chinacat" pitchFamily="2" charset="0"/>
              </a:rPr>
              <a:t>	Creek men and boys were </a:t>
            </a:r>
          </a:p>
          <a:p>
            <a:pPr>
              <a:buFontTx/>
              <a:buNone/>
            </a:pPr>
            <a:r>
              <a:rPr lang="en-US" altLang="en-US" sz="3500" smtClean="0">
                <a:latin typeface="Chinacat" pitchFamily="2" charset="0"/>
              </a:rPr>
              <a:t>responsible for building homes, </a:t>
            </a:r>
          </a:p>
          <a:p>
            <a:pPr>
              <a:buFontTx/>
              <a:buNone/>
            </a:pPr>
            <a:r>
              <a:rPr lang="en-US" altLang="en-US" sz="3500" smtClean="0">
                <a:latin typeface="Chinacat" pitchFamily="2" charset="0"/>
              </a:rPr>
              <a:t>hunting and fishing. After many </a:t>
            </a:r>
          </a:p>
          <a:p>
            <a:pPr>
              <a:buFontTx/>
              <a:buNone/>
            </a:pPr>
            <a:r>
              <a:rPr lang="en-US" altLang="en-US" sz="3500" smtClean="0">
                <a:latin typeface="Chinacat" pitchFamily="2" charset="0"/>
              </a:rPr>
              <a:t>hunts, men would use the bones and </a:t>
            </a:r>
          </a:p>
          <a:p>
            <a:pPr>
              <a:buFontTx/>
              <a:buNone/>
            </a:pPr>
            <a:r>
              <a:rPr lang="en-US" altLang="en-US" sz="3500" smtClean="0">
                <a:latin typeface="Chinacat" pitchFamily="2" charset="0"/>
              </a:rPr>
              <a:t>rocks to make tools.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6781800" cy="990600"/>
          </a:xfrm>
        </p:spPr>
        <p:txBody>
          <a:bodyPr/>
          <a:lstStyle/>
          <a:p>
            <a:r>
              <a:rPr lang="en-US" altLang="en-US" sz="5000" smtClean="0">
                <a:latin typeface="EDB Indians" pitchFamily="2" charset="0"/>
              </a:rPr>
              <a:t>creek villages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46482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	</a:t>
            </a:r>
            <a:r>
              <a:rPr lang="en-US" altLang="en-US" sz="3000" smtClean="0">
                <a:latin typeface="Chinacat" pitchFamily="2" charset="0"/>
              </a:rPr>
              <a:t>A typical village was </a:t>
            </a:r>
          </a:p>
          <a:p>
            <a:pPr>
              <a:buFontTx/>
              <a:buNone/>
            </a:pPr>
            <a:r>
              <a:rPr lang="en-US" altLang="en-US" sz="3000" smtClean="0">
                <a:latin typeface="Chinacat" pitchFamily="2" charset="0"/>
              </a:rPr>
              <a:t>built around the council </a:t>
            </a:r>
          </a:p>
          <a:p>
            <a:pPr>
              <a:buFontTx/>
              <a:buNone/>
            </a:pPr>
            <a:r>
              <a:rPr lang="en-US" altLang="en-US" sz="3000" smtClean="0">
                <a:latin typeface="Chinacat" pitchFamily="2" charset="0"/>
              </a:rPr>
              <a:t>house and a large field </a:t>
            </a:r>
          </a:p>
          <a:p>
            <a:pPr>
              <a:buFontTx/>
              <a:buNone/>
            </a:pPr>
            <a:r>
              <a:rPr lang="en-US" altLang="en-US" sz="3000" smtClean="0">
                <a:latin typeface="Chinacat" pitchFamily="2" charset="0"/>
              </a:rPr>
              <a:t>used for sports.   </a:t>
            </a:r>
          </a:p>
          <a:p>
            <a:pPr>
              <a:buFontTx/>
              <a:buNone/>
            </a:pPr>
            <a:r>
              <a:rPr lang="en-US" altLang="en-US" sz="3000" smtClean="0">
                <a:latin typeface="Chinacat" pitchFamily="2" charset="0"/>
              </a:rPr>
              <a:t>	The houses had </a:t>
            </a:r>
          </a:p>
          <a:p>
            <a:pPr>
              <a:buFontTx/>
              <a:buNone/>
            </a:pPr>
            <a:r>
              <a:rPr lang="en-US" altLang="en-US" sz="3000" smtClean="0">
                <a:latin typeface="Chinacat" pitchFamily="2" charset="0"/>
              </a:rPr>
              <a:t>thatched roofs. Thatch </a:t>
            </a:r>
          </a:p>
          <a:p>
            <a:pPr>
              <a:buFontTx/>
              <a:buNone/>
            </a:pPr>
            <a:r>
              <a:rPr lang="en-US" altLang="en-US" sz="3000" smtClean="0">
                <a:latin typeface="Chinacat" pitchFamily="2" charset="0"/>
              </a:rPr>
              <a:t>is dried grass layered to </a:t>
            </a:r>
          </a:p>
          <a:p>
            <a:pPr>
              <a:buFontTx/>
              <a:buNone/>
            </a:pPr>
            <a:r>
              <a:rPr lang="en-US" altLang="en-US" sz="3000" smtClean="0">
                <a:latin typeface="Chinacat" pitchFamily="2" charset="0"/>
              </a:rPr>
              <a:t>make the walls and </a:t>
            </a:r>
          </a:p>
          <a:p>
            <a:pPr>
              <a:buFontTx/>
              <a:buNone/>
            </a:pPr>
            <a:r>
              <a:rPr lang="en-US" altLang="en-US" sz="3000" smtClean="0">
                <a:latin typeface="Chinacat" pitchFamily="2" charset="0"/>
              </a:rPr>
              <a:t>roofs.</a:t>
            </a:r>
          </a:p>
          <a:p>
            <a:pPr>
              <a:buFontTx/>
              <a:buNone/>
            </a:pPr>
            <a:endParaRPr lang="en-US" altLang="en-US" sz="2500" smtClean="0">
              <a:latin typeface="Chinacat" pitchFamily="2" charset="0"/>
            </a:endParaRPr>
          </a:p>
          <a:p>
            <a:pPr>
              <a:buFontTx/>
              <a:buNone/>
            </a:pPr>
            <a:r>
              <a:rPr lang="en-US" altLang="en-US" sz="2500" smtClean="0">
                <a:latin typeface="Chinacat" pitchFamily="2" charset="0"/>
              </a:rPr>
              <a:t>	</a:t>
            </a:r>
          </a:p>
        </p:txBody>
      </p:sp>
      <p:pic>
        <p:nvPicPr>
          <p:cNvPr id="6" name="Picture 5" descr="Creek Hom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981200"/>
            <a:ext cx="3843338" cy="3200400"/>
          </a:xfrm>
          <a:prstGeom prst="rect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000" smtClean="0">
                <a:latin typeface="EDB Indians" pitchFamily="2" charset="0"/>
              </a:rPr>
              <a:t>creek villages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	Depending on the wealth of the Creek family, </a:t>
            </a:r>
          </a:p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a family may have had up to 4 buildings. Each </a:t>
            </a:r>
          </a:p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building served a different purpose for the family.</a:t>
            </a:r>
          </a:p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	The walls of these dwellings were made from </a:t>
            </a:r>
          </a:p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mud and straw. The roofs were made from </a:t>
            </a:r>
          </a:p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cypress bark.</a:t>
            </a:r>
          </a:p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	Near each dwelling, the women and girls would </a:t>
            </a:r>
          </a:p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plant a small garden. Outside the village, each </a:t>
            </a:r>
          </a:p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member of the village participated in the farming </a:t>
            </a:r>
          </a:p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of a much larger garden.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000" smtClean="0">
                <a:latin typeface="EDB Indians" pitchFamily="2" charset="0"/>
              </a:rPr>
              <a:t>clothing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343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	</a:t>
            </a:r>
            <a:r>
              <a:rPr lang="en-US" altLang="en-US" sz="3000" smtClean="0">
                <a:latin typeface="Chinacat" pitchFamily="2" charset="0"/>
              </a:rPr>
              <a:t>Women and girls made the clothing for the </a:t>
            </a:r>
          </a:p>
          <a:p>
            <a:pPr>
              <a:buFontTx/>
              <a:buNone/>
            </a:pPr>
            <a:r>
              <a:rPr lang="en-US" altLang="en-US" sz="3000" smtClean="0">
                <a:latin typeface="Chinacat" pitchFamily="2" charset="0"/>
              </a:rPr>
              <a:t>family. They used animals skins to make </a:t>
            </a:r>
          </a:p>
          <a:p>
            <a:pPr>
              <a:buFontTx/>
              <a:buNone/>
            </a:pPr>
            <a:r>
              <a:rPr lang="en-US" altLang="en-US" sz="3000" smtClean="0">
                <a:latin typeface="Chinacat" pitchFamily="2" charset="0"/>
              </a:rPr>
              <a:t>their clothing and bones, feathers and </a:t>
            </a:r>
          </a:p>
          <a:p>
            <a:pPr>
              <a:buFontTx/>
              <a:buNone/>
            </a:pPr>
            <a:r>
              <a:rPr lang="en-US" altLang="en-US" sz="3000" smtClean="0">
                <a:latin typeface="Chinacat" pitchFamily="2" charset="0"/>
              </a:rPr>
              <a:t>beads to decorate their clothing. </a:t>
            </a:r>
          </a:p>
          <a:p>
            <a:pPr>
              <a:buFontTx/>
              <a:buNone/>
            </a:pPr>
            <a:r>
              <a:rPr lang="en-US" altLang="en-US" sz="3000" smtClean="0">
                <a:latin typeface="Chinacat" pitchFamily="2" charset="0"/>
              </a:rPr>
              <a:t>	Different clothing was made for different </a:t>
            </a:r>
          </a:p>
          <a:p>
            <a:pPr>
              <a:buFontTx/>
              <a:buNone/>
            </a:pPr>
            <a:r>
              <a:rPr lang="en-US" altLang="en-US" sz="3000" smtClean="0">
                <a:latin typeface="Chinacat" pitchFamily="2" charset="0"/>
              </a:rPr>
              <a:t>occasions. Creek Indians had different </a:t>
            </a:r>
          </a:p>
          <a:p>
            <a:pPr>
              <a:buFontTx/>
              <a:buNone/>
            </a:pPr>
            <a:r>
              <a:rPr lang="en-US" altLang="en-US" sz="3000" smtClean="0">
                <a:latin typeface="Chinacat" pitchFamily="2" charset="0"/>
              </a:rPr>
              <a:t>clothing for special ceremonies, war, and </a:t>
            </a:r>
          </a:p>
          <a:p>
            <a:pPr>
              <a:buFontTx/>
              <a:buNone/>
            </a:pPr>
            <a:r>
              <a:rPr lang="en-US" altLang="en-US" sz="3000" smtClean="0">
                <a:latin typeface="Chinacat" pitchFamily="2" charset="0"/>
              </a:rPr>
              <a:t>everyday use.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000" smtClean="0">
                <a:latin typeface="EDB Indians" pitchFamily="2" charset="0"/>
              </a:rPr>
              <a:t>clothing</a:t>
            </a:r>
            <a:endParaRPr lang="en-US" altLang="en-US" sz="5000" smtClean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51816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>
                <a:latin typeface="Chinacat" pitchFamily="2" charset="0"/>
              </a:rPr>
              <a:t>	</a:t>
            </a:r>
          </a:p>
          <a:p>
            <a:pPr>
              <a:buFontTx/>
              <a:buNone/>
            </a:pPr>
            <a:endParaRPr lang="en-US" altLang="en-US" sz="3000" smtClean="0">
              <a:latin typeface="Chinacat" pitchFamily="2" charset="0"/>
            </a:endParaRPr>
          </a:p>
          <a:p>
            <a:pPr>
              <a:buFontTx/>
              <a:buNone/>
            </a:pPr>
            <a:r>
              <a:rPr lang="en-US" altLang="en-US" sz="3000" smtClean="0">
                <a:latin typeface="Chinacat" pitchFamily="2" charset="0"/>
              </a:rPr>
              <a:t>	In summer, the Creek </a:t>
            </a:r>
          </a:p>
          <a:p>
            <a:pPr>
              <a:buFontTx/>
              <a:buNone/>
            </a:pPr>
            <a:r>
              <a:rPr lang="en-US" altLang="en-US" sz="3000" smtClean="0">
                <a:latin typeface="Chinacat" pitchFamily="2" charset="0"/>
              </a:rPr>
              <a:t>Indians  wore few </a:t>
            </a:r>
          </a:p>
          <a:p>
            <a:pPr>
              <a:buFontTx/>
              <a:buNone/>
            </a:pPr>
            <a:r>
              <a:rPr lang="en-US" altLang="en-US" sz="3000" smtClean="0">
                <a:latin typeface="Chinacat" pitchFamily="2" charset="0"/>
              </a:rPr>
              <a:t>clothes.  Men wore deerskin </a:t>
            </a:r>
          </a:p>
          <a:p>
            <a:pPr>
              <a:buFontTx/>
              <a:buNone/>
            </a:pPr>
            <a:r>
              <a:rPr lang="en-US" altLang="en-US" sz="3000" smtClean="0">
                <a:latin typeface="Chinacat" pitchFamily="2" charset="0"/>
              </a:rPr>
              <a:t>breechcloths and women </a:t>
            </a:r>
          </a:p>
          <a:p>
            <a:pPr>
              <a:buFontTx/>
              <a:buNone/>
            </a:pPr>
            <a:r>
              <a:rPr lang="en-US" altLang="en-US" sz="3000" smtClean="0">
                <a:latin typeface="Chinacat" pitchFamily="2" charset="0"/>
              </a:rPr>
              <a:t>wore skirts.  Children </a:t>
            </a:r>
          </a:p>
          <a:p>
            <a:pPr>
              <a:buFontTx/>
              <a:buNone/>
            </a:pPr>
            <a:r>
              <a:rPr lang="en-US" altLang="en-US" sz="3000" smtClean="0">
                <a:latin typeface="Chinacat" pitchFamily="2" charset="0"/>
              </a:rPr>
              <a:t>usually did not wear </a:t>
            </a:r>
          </a:p>
          <a:p>
            <a:pPr>
              <a:buFontTx/>
              <a:buNone/>
            </a:pPr>
            <a:r>
              <a:rPr lang="en-US" altLang="en-US" sz="3000" smtClean="0">
                <a:latin typeface="Chinacat" pitchFamily="2" charset="0"/>
              </a:rPr>
              <a:t>clothes.</a:t>
            </a:r>
          </a:p>
        </p:txBody>
      </p:sp>
      <p:pic>
        <p:nvPicPr>
          <p:cNvPr id="24578" name="Picture 2" descr="http://upload.wikimedia.org/wikipedia/commons/a/a8/AoM_breechcloth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2209800"/>
            <a:ext cx="2971800" cy="2971800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</p:pic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5791200" y="5410200"/>
            <a:ext cx="28194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500" b="1">
                <a:latin typeface="Chinacat" pitchFamily="2" charset="0"/>
              </a:rPr>
              <a:t>Breechcloth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tive American Heritage Month presentation">
  <a:themeElements>
    <a:clrScheme name="Presentation on product or service 6">
      <a:dk1>
        <a:srgbClr val="000000"/>
      </a:dk1>
      <a:lt1>
        <a:srgbClr val="FFFFFF"/>
      </a:lt1>
      <a:dk2>
        <a:srgbClr val="000000"/>
      </a:dk2>
      <a:lt2>
        <a:srgbClr val="996633"/>
      </a:lt2>
      <a:accent1>
        <a:srgbClr val="CC9900"/>
      </a:accent1>
      <a:accent2>
        <a:srgbClr val="FFE28F"/>
      </a:accent2>
      <a:accent3>
        <a:srgbClr val="FFFFFF"/>
      </a:accent3>
      <a:accent4>
        <a:srgbClr val="000000"/>
      </a:accent4>
      <a:accent5>
        <a:srgbClr val="E2CAAA"/>
      </a:accent5>
      <a:accent6>
        <a:srgbClr val="E7CD81"/>
      </a:accent6>
      <a:hlink>
        <a:srgbClr val="996633"/>
      </a:hlink>
      <a:folHlink>
        <a:srgbClr val="FF9900"/>
      </a:folHlink>
    </a:clrScheme>
    <a:fontScheme name="Presentation on product or service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on product or servic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on product or servic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on product or serv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on product or servic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on product or service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on product or service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Native American Heritage Month presentation</Template>
  <TotalTime>755</TotalTime>
  <Words>28</Words>
  <Application>Microsoft Office PowerPoint</Application>
  <PresentationFormat>On-screen Show (4:3)</PresentationFormat>
  <Paragraphs>120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Gill Sans MT</vt:lpstr>
      <vt:lpstr>Calibri</vt:lpstr>
      <vt:lpstr>Times New Roman</vt:lpstr>
      <vt:lpstr>EDB Indians</vt:lpstr>
      <vt:lpstr>Chinacat</vt:lpstr>
      <vt:lpstr>Native American Heritage Month presentation</vt:lpstr>
      <vt:lpstr>PowerPoint Presentation</vt:lpstr>
      <vt:lpstr>regions</vt:lpstr>
      <vt:lpstr>regions</vt:lpstr>
      <vt:lpstr>families</vt:lpstr>
      <vt:lpstr>families</vt:lpstr>
      <vt:lpstr>creek villages</vt:lpstr>
      <vt:lpstr>creek villages</vt:lpstr>
      <vt:lpstr>clothing</vt:lpstr>
      <vt:lpstr>clothing</vt:lpstr>
      <vt:lpstr>clothing</vt:lpstr>
      <vt:lpstr>clothing</vt:lpstr>
      <vt:lpstr>accomplishments </vt:lpstr>
      <vt:lpstr>accomplishments </vt:lpstr>
    </vt:vector>
  </TitlesOfParts>
  <Manager/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Native American  Heritage Month Presentation</dc:title>
  <dc:subject/>
  <dc:creator>user</dc:creator>
  <cp:keywords/>
  <dc:description/>
  <cp:lastModifiedBy>Holloman Konze Marjorie L</cp:lastModifiedBy>
  <cp:revision>8</cp:revision>
  <dcterms:created xsi:type="dcterms:W3CDTF">2008-11-17T22:06:13Z</dcterms:created>
  <dcterms:modified xsi:type="dcterms:W3CDTF">2015-11-06T13:50:13Z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TC102383731033</vt:lpwstr>
  </property>
</Properties>
</file>